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63" r:id="rId2"/>
  </p:sldMasterIdLst>
  <p:notesMasterIdLst>
    <p:notesMasterId r:id="rId18"/>
  </p:notesMasterIdLst>
  <p:handoutMasterIdLst>
    <p:handoutMasterId r:id="rId19"/>
  </p:handoutMasterIdLst>
  <p:sldIdLst>
    <p:sldId id="265" r:id="rId3"/>
    <p:sldId id="291" r:id="rId4"/>
    <p:sldId id="281" r:id="rId5"/>
    <p:sldId id="282" r:id="rId6"/>
    <p:sldId id="283" r:id="rId7"/>
    <p:sldId id="294" r:id="rId8"/>
    <p:sldId id="293" r:id="rId9"/>
    <p:sldId id="290" r:id="rId10"/>
    <p:sldId id="295" r:id="rId11"/>
    <p:sldId id="285" r:id="rId12"/>
    <p:sldId id="288" r:id="rId13"/>
    <p:sldId id="287" r:id="rId14"/>
    <p:sldId id="286" r:id="rId15"/>
    <p:sldId id="292" r:id="rId16"/>
    <p:sldId id="296" r:id="rId17"/>
  </p:sldIdLst>
  <p:sldSz cx="9144000" cy="5143500" type="screen16x9"/>
  <p:notesSz cx="9144000" cy="6858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30"/>
    <a:srgbClr val="E53112"/>
    <a:srgbClr val="009949"/>
    <a:srgbClr val="00549A"/>
    <a:srgbClr val="0794CE"/>
    <a:srgbClr val="7B2525"/>
    <a:srgbClr val="E20334"/>
    <a:srgbClr val="EF82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60"/>
  </p:normalViewPr>
  <p:slideViewPr>
    <p:cSldViewPr>
      <p:cViewPr varScale="1">
        <p:scale>
          <a:sx n="108" d="100"/>
          <a:sy n="108" d="100"/>
        </p:scale>
        <p:origin x="758" y="2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1236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8" name="Rectangle 2">
            <a:extLst>
              <a:ext uri="{FF2B5EF4-FFF2-40B4-BE49-F238E27FC236}">
                <a16:creationId xmlns:a16="http://schemas.microsoft.com/office/drawing/2014/main" id="{CE4667FA-8902-414E-99AB-14BC5AF61D4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59" name="Rectangle 3">
            <a:extLst>
              <a:ext uri="{FF2B5EF4-FFF2-40B4-BE49-F238E27FC236}">
                <a16:creationId xmlns:a16="http://schemas.microsoft.com/office/drawing/2014/main" id="{E27CB3C5-AF0E-4B1C-862C-83E833B368F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60" name="Rectangle 4">
            <a:extLst>
              <a:ext uri="{FF2B5EF4-FFF2-40B4-BE49-F238E27FC236}">
                <a16:creationId xmlns:a16="http://schemas.microsoft.com/office/drawing/2014/main" id="{C96AF8D2-F45E-4F9A-83E1-D66772C25C13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61" name="Rectangle 5">
            <a:extLst>
              <a:ext uri="{FF2B5EF4-FFF2-40B4-BE49-F238E27FC236}">
                <a16:creationId xmlns:a16="http://schemas.microsoft.com/office/drawing/2014/main" id="{D67FA97F-D818-40E2-9FE2-AA37FBBE00BC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1A59C1E-702A-4DCE-8F7D-4A3DA6DB6F78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4.tif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088BB0AF-522A-4A86-946B-9A8DE39ABEC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48AD5212-3621-469D-AAC6-0125D62BB97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7412" name="Rectangle 4">
            <a:extLst>
              <a:ext uri="{FF2B5EF4-FFF2-40B4-BE49-F238E27FC236}">
                <a16:creationId xmlns:a16="http://schemas.microsoft.com/office/drawing/2014/main" id="{AF5B1AB3-74C3-461F-B970-E53FDA1F9D1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6000" y="514350"/>
            <a:ext cx="4572000" cy="2571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6389" name="Rectangle 5">
            <a:extLst>
              <a:ext uri="{FF2B5EF4-FFF2-40B4-BE49-F238E27FC236}">
                <a16:creationId xmlns:a16="http://schemas.microsoft.com/office/drawing/2014/main" id="{FBD4D287-DCED-46DD-91E4-40991476C6A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16390" name="Rectangle 6">
            <a:extLst>
              <a:ext uri="{FF2B5EF4-FFF2-40B4-BE49-F238E27FC236}">
                <a16:creationId xmlns:a16="http://schemas.microsoft.com/office/drawing/2014/main" id="{391A9773-6C0E-4C3D-A84C-4C7B83DFA4C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B3E26BDF-C609-4ECE-A411-0D901AA5482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E2317DB-5590-409A-B11C-4A6DECBB9D09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83560258-5E5D-4163-8B88-FD02CBA710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4875213"/>
            <a:ext cx="3995737" cy="309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buClr>
                <a:srgbClr val="FFFFFF"/>
              </a:buClr>
            </a:pPr>
            <a:r>
              <a:rPr lang="pt-BR" altLang="pt-BR" sz="1400">
                <a:solidFill>
                  <a:srgbClr val="FFFFFF"/>
                </a:solidFill>
                <a:latin typeface="Calibri" panose="020F0502020204030204" pitchFamily="34" charset="0"/>
              </a:rPr>
              <a:t>Globalcode – O</a:t>
            </a:r>
            <a:r>
              <a:rPr lang="pt-BR" altLang="pt-BR" sz="1400">
                <a:solidFill>
                  <a:srgbClr val="FFFFFF"/>
                </a:solidFill>
                <a:latin typeface="EurostileT" pitchFamily="34" charset="0"/>
              </a:rPr>
              <a:t>pen4education</a:t>
            </a:r>
          </a:p>
        </p:txBody>
      </p:sp>
      <p:grpSp>
        <p:nvGrpSpPr>
          <p:cNvPr id="5" name="Group 59">
            <a:extLst>
              <a:ext uri="{FF2B5EF4-FFF2-40B4-BE49-F238E27FC236}">
                <a16:creationId xmlns:a16="http://schemas.microsoft.com/office/drawing/2014/main" id="{E61130EC-8B62-481E-B6DC-A921D288982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50350" cy="215900"/>
            <a:chOff x="0" y="0"/>
            <a:chExt cx="5764" cy="181"/>
          </a:xfrm>
        </p:grpSpPr>
        <p:sp>
          <p:nvSpPr>
            <p:cNvPr id="6" name="Rectangle 35">
              <a:extLst>
                <a:ext uri="{FF2B5EF4-FFF2-40B4-BE49-F238E27FC236}">
                  <a16:creationId xmlns:a16="http://schemas.microsoft.com/office/drawing/2014/main" id="{4C786851-594B-4606-8515-7650EEBC22C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EFBC7C6B-7040-46B5-8D28-C89069B10FE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8" name="Rectangle 47">
              <a:extLst>
                <a:ext uri="{FF2B5EF4-FFF2-40B4-BE49-F238E27FC236}">
                  <a16:creationId xmlns:a16="http://schemas.microsoft.com/office/drawing/2014/main" id="{2939A04F-C647-40FB-9D15-861A270AEC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9" name="Rectangle 48">
              <a:extLst>
                <a:ext uri="{FF2B5EF4-FFF2-40B4-BE49-F238E27FC236}">
                  <a16:creationId xmlns:a16="http://schemas.microsoft.com/office/drawing/2014/main" id="{A7DDE2FB-A166-4756-B982-F3200F1F82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" name="Rectangle 49">
              <a:extLst>
                <a:ext uri="{FF2B5EF4-FFF2-40B4-BE49-F238E27FC236}">
                  <a16:creationId xmlns:a16="http://schemas.microsoft.com/office/drawing/2014/main" id="{EAF512C8-59B6-45A0-A17F-D58B80E477C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1" name="Rectangle 50">
              <a:extLst>
                <a:ext uri="{FF2B5EF4-FFF2-40B4-BE49-F238E27FC236}">
                  <a16:creationId xmlns:a16="http://schemas.microsoft.com/office/drawing/2014/main" id="{4919E5A5-DD1C-4C85-9135-816AC46A13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2" name="Group 60">
            <a:extLst>
              <a:ext uri="{FF2B5EF4-FFF2-40B4-BE49-F238E27FC236}">
                <a16:creationId xmlns:a16="http://schemas.microsoft.com/office/drawing/2014/main" id="{44649101-4345-4728-A7A4-7D9212500ACE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6350" y="5056188"/>
            <a:ext cx="9150350" cy="87312"/>
            <a:chOff x="0" y="0"/>
            <a:chExt cx="5764" cy="181"/>
          </a:xfrm>
        </p:grpSpPr>
        <p:sp>
          <p:nvSpPr>
            <p:cNvPr id="13" name="Rectangle 61">
              <a:extLst>
                <a:ext uri="{FF2B5EF4-FFF2-40B4-BE49-F238E27FC236}">
                  <a16:creationId xmlns:a16="http://schemas.microsoft.com/office/drawing/2014/main" id="{7F5F1427-0E6A-45BE-B2DC-7A00115190A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4" name="Rectangle 62">
              <a:extLst>
                <a:ext uri="{FF2B5EF4-FFF2-40B4-BE49-F238E27FC236}">
                  <a16:creationId xmlns:a16="http://schemas.microsoft.com/office/drawing/2014/main" id="{305A908B-C2E0-4A30-9882-2FEA180D01A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5" name="Rectangle 63">
              <a:extLst>
                <a:ext uri="{FF2B5EF4-FFF2-40B4-BE49-F238E27FC236}">
                  <a16:creationId xmlns:a16="http://schemas.microsoft.com/office/drawing/2014/main" id="{2328A67A-480F-4B08-A5A7-84FC3E76D0B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6" name="Rectangle 64">
              <a:extLst>
                <a:ext uri="{FF2B5EF4-FFF2-40B4-BE49-F238E27FC236}">
                  <a16:creationId xmlns:a16="http://schemas.microsoft.com/office/drawing/2014/main" id="{51E7AD74-5434-40D8-AAB1-AAF0BAD422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7" name="Rectangle 65">
              <a:extLst>
                <a:ext uri="{FF2B5EF4-FFF2-40B4-BE49-F238E27FC236}">
                  <a16:creationId xmlns:a16="http://schemas.microsoft.com/office/drawing/2014/main" id="{67204530-042D-4BA9-86EA-E4A0AEF067B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91121A93-FE98-4960-BDF0-2CE5391B39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pic>
        <p:nvPicPr>
          <p:cNvPr id="19" name="Picture 3" descr="I:\TDC2017\Logos\TDC2017\logo-tdc-vertical-A4.emf">
            <a:extLst>
              <a:ext uri="{FF2B5EF4-FFF2-40B4-BE49-F238E27FC236}">
                <a16:creationId xmlns:a16="http://schemas.microsoft.com/office/drawing/2014/main" id="{D35C5736-7CE4-4891-A53E-B868396FB1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4138" y="484188"/>
            <a:ext cx="3819525" cy="242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7570" name="Espaço Reservado para Título 1"/>
          <p:cNvSpPr>
            <a:spLocks noGrp="1"/>
          </p:cNvSpPr>
          <p:nvPr>
            <p:ph type="ctrTitle"/>
          </p:nvPr>
        </p:nvSpPr>
        <p:spPr>
          <a:xfrm>
            <a:off x="684213" y="2950369"/>
            <a:ext cx="7772400" cy="4524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noProof="0"/>
              <a:t>Click to edit Master title style</a:t>
            </a:r>
          </a:p>
        </p:txBody>
      </p:sp>
      <p:sp>
        <p:nvSpPr>
          <p:cNvPr id="237571" name="Espaço Reservado para Texto 2"/>
          <p:cNvSpPr>
            <a:spLocks noGrp="1"/>
          </p:cNvSpPr>
          <p:nvPr>
            <p:ph type="subTitle" idx="1"/>
          </p:nvPr>
        </p:nvSpPr>
        <p:spPr>
          <a:xfrm>
            <a:off x="1371600" y="3489723"/>
            <a:ext cx="6400800" cy="739378"/>
          </a:xfrm>
        </p:spPr>
        <p:txBody>
          <a:bodyPr/>
          <a:lstStyle>
            <a:lvl1pPr marL="0" indent="0" algn="ctr">
              <a:buFont typeface="Arial" charset="0"/>
              <a:buNone/>
              <a:defRPr/>
            </a:lvl1pPr>
          </a:lstStyle>
          <a:p>
            <a:pPr lvl="0"/>
            <a:r>
              <a:rPr lang="pt-BR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91445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245150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732589" y="361950"/>
            <a:ext cx="2160587" cy="420766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250826" y="361950"/>
            <a:ext cx="6329363" cy="4207669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6635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p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1" descr="I:\TDC2017\Logos\TDC2017\logo-tdc-horizontal-A4.emf">
            <a:extLst>
              <a:ext uri="{FF2B5EF4-FFF2-40B4-BE49-F238E27FC236}">
                <a16:creationId xmlns:a16="http://schemas.microsoft.com/office/drawing/2014/main" id="{64F40C71-D43D-2C47-AB50-D33840B36D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791" y="4331678"/>
            <a:ext cx="1799037" cy="613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B7FB042-C33D-1E42-95B6-8692B9E7BC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6797" y="213465"/>
            <a:ext cx="9144000" cy="1904256"/>
          </a:xfrm>
          <a:prstGeom prst="rect">
            <a:avLst/>
          </a:prstGeom>
          <a:ln>
            <a:noFill/>
          </a:ln>
        </p:spPr>
      </p:pic>
      <p:sp>
        <p:nvSpPr>
          <p:cNvPr id="6" name="Espaço Reservado para Título 1">
            <a:extLst>
              <a:ext uri="{FF2B5EF4-FFF2-40B4-BE49-F238E27FC236}">
                <a16:creationId xmlns:a16="http://schemas.microsoft.com/office/drawing/2014/main" id="{94CC6BCC-3428-214C-B1FF-E4DC4C47F8E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158" y="1791915"/>
            <a:ext cx="8339685" cy="452438"/>
          </a:xfrm>
        </p:spPr>
        <p:txBody>
          <a:bodyPr/>
          <a:lstStyle>
            <a:lvl1pPr algn="ctr">
              <a:defRPr b="1" i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lvl="0"/>
            <a:r>
              <a:rPr lang="pt-BR" noProof="0" dirty="0"/>
              <a:t>TRILHA – Nome da Trilha</a:t>
            </a:r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C793AFEB-F85E-714F-9641-F8AED2016600}"/>
              </a:ext>
            </a:extLst>
          </p:cNvPr>
          <p:cNvSpPr txBox="1">
            <a:spLocks/>
          </p:cNvSpPr>
          <p:nvPr userDrawn="1"/>
        </p:nvSpPr>
        <p:spPr>
          <a:xfrm>
            <a:off x="763089" y="2737021"/>
            <a:ext cx="7415220" cy="323850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406396" indent="-406396" algn="l" defTabSz="1625582" rtl="0" eaLnBrk="1" latinLnBrk="0" hangingPunct="1">
              <a:lnSpc>
                <a:spcPct val="90000"/>
              </a:lnSpc>
              <a:spcBef>
                <a:spcPts val="1778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1219187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2031978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2844769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3657559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4470350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283141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095932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08723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Aft>
                <a:spcPts val="0"/>
              </a:spcAft>
              <a:buFont typeface="Arial" panose="020B0604020202020204" pitchFamily="34" charset="0"/>
              <a:buNone/>
            </a:pPr>
            <a:endParaRPr lang="pt-BR" altLang="pt-BR" sz="2250" b="0" i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8612EAC1-8EDF-484B-994C-4A586FB3B4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13115" y="2744373"/>
            <a:ext cx="5065676" cy="61351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25" b="0" i="0" baseline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al Narrow" charset="0"/>
              </a:defRPr>
            </a:lvl1pPr>
          </a:lstStyle>
          <a:p>
            <a:pPr lvl="0"/>
            <a:r>
              <a:rPr lang="en-US" dirty="0"/>
              <a:t>Nome Palestra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746AFB2-9E68-E841-8477-AD3AB9C28D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13115" y="3463603"/>
            <a:ext cx="5065851" cy="26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51435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 baseline="0">
                <a:solidFill>
                  <a:schemeClr val="tx1"/>
                </a:solidFill>
                <a:latin typeface="Roboto Thin" pitchFamily="2" charset="0"/>
                <a:ea typeface="Roboto Thin" pitchFamily="2" charset="0"/>
                <a:cs typeface="Arial Narrow" charset="0"/>
              </a:defRPr>
            </a:lvl1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alt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  <a:cs typeface="+mn-cs"/>
              </a:rPr>
              <a:t>Nome do Palestrante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2706142B-0F04-5242-A2A9-7BE8AB767D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213202" y="3930281"/>
            <a:ext cx="5065676" cy="26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350" b="0" i="0" baseline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Arial Narrow" charset="0"/>
              </a:defRPr>
            </a:lvl1pPr>
          </a:lstStyle>
          <a:p>
            <a:pPr marL="0" marR="0" lvl="0" indent="0" algn="ctr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Qualificação do palestrante</a:t>
            </a:r>
          </a:p>
          <a:p>
            <a:pPr marL="0" marR="0" lvl="0" indent="0" algn="ctr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alt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 Light" panose="02000000000000000000" pitchFamily="2" charset="0"/>
              <a:ea typeface="Roboto Light" panose="02000000000000000000" pitchFamily="2" charset="0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646E442-09F9-614A-B9FA-CA9BCAFB948E}"/>
              </a:ext>
            </a:extLst>
          </p:cNvPr>
          <p:cNvSpPr/>
          <p:nvPr userDrawn="1"/>
        </p:nvSpPr>
        <p:spPr>
          <a:xfrm>
            <a:off x="244310" y="2737021"/>
            <a:ext cx="1442761" cy="144219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FEA86413-37EF-8343-A854-DF363854B4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4135" y="2749728"/>
            <a:ext cx="1442761" cy="1442197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575"/>
            </a:lvl1pPr>
          </a:lstStyle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71798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61">
          <p15:clr>
            <a:srgbClr val="FBAE40"/>
          </p15:clr>
        </p15:guide>
        <p15:guide id="2" orient="horz" pos="471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Foto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A3B0FC56-5647-274A-9BF9-4B3158B9F598}"/>
              </a:ext>
            </a:extLst>
          </p:cNvPr>
          <p:cNvSpPr/>
          <p:nvPr userDrawn="1"/>
        </p:nvSpPr>
        <p:spPr>
          <a:xfrm>
            <a:off x="0" y="212817"/>
            <a:ext cx="3041606" cy="4861904"/>
          </a:xfrm>
          <a:prstGeom prst="rect">
            <a:avLst/>
          </a:prstGeom>
          <a:solidFill>
            <a:srgbClr val="EF82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ED63332E-E3EC-464D-8805-9A635C60BEC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668" y="1293019"/>
            <a:ext cx="3691189" cy="32075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84AD018-72F3-9D44-A1AC-7B34ABD713F5}"/>
              </a:ext>
            </a:extLst>
          </p:cNvPr>
          <p:cNvSpPr/>
          <p:nvPr userDrawn="1"/>
        </p:nvSpPr>
        <p:spPr>
          <a:xfrm>
            <a:off x="6299031" y="215900"/>
            <a:ext cx="2755261" cy="93913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FB66142-D0A6-6148-8B5B-45631CE9C3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8" y="220320"/>
            <a:ext cx="2615678" cy="1159329"/>
          </a:xfrm>
          <a:prstGeom prst="rect">
            <a:avLst/>
          </a:prstGeom>
        </p:spPr>
      </p:pic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6B960C8E-3C9B-8845-873C-5270333024B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86293" y="433522"/>
            <a:ext cx="4206719" cy="71210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2666"/>
              </a:lnSpc>
              <a:spcBef>
                <a:spcPts val="0"/>
              </a:spcBef>
              <a:buNone/>
              <a:defRPr sz="2363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 Narrow" charset="0"/>
              </a:defRPr>
            </a:lvl1pPr>
          </a:lstStyle>
          <a:p>
            <a:pPr lvl="0"/>
            <a:r>
              <a:rPr lang="en-US" dirty="0"/>
              <a:t>TÍTULO MÉDIO OU LONGO EM CAMPO PARA 2 LINHAS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89FB95CA-094A-4D41-A369-0F2E5B1B19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23624" y="1619756"/>
            <a:ext cx="3263483" cy="288080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350" b="1" i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257175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2pPr>
            <a:lvl3pPr marL="514350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3pPr>
            <a:lvl4pPr marL="771525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4pPr>
            <a:lvl5pPr marL="1028700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del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22226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C76CEB-EA45-4D8D-A65A-89461F29ED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7ABD4DD-DFDB-4483-8211-CA977F8D03BA}" type="datetimeFigureOut">
              <a:rPr lang="pt-BR" altLang="pt-BR"/>
              <a:pPr/>
              <a:t>13/06/2019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A9B73B-9A2D-4BFD-8F67-D06066987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2BF759-B2CB-45B7-98C8-2FE8EFEC9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26E68CC-3A7D-4949-A6C8-8C1FB18ACC94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6967692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7BD37D-B8FE-4189-B21C-436CA5B7B5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2C3E941-AD6E-4958-8ACA-7E6831BC1948}" type="datetimeFigureOut">
              <a:rPr lang="pt-BR" altLang="pt-BR"/>
              <a:pPr/>
              <a:t>13/06/2019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7D7833-30FC-431D-A2A8-6D496A768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34D4D88-1414-45D7-8E6F-0EE2EFF0E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794CD54-6807-483E-93EA-177EFD79B11A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5848067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B141790-B25E-42E3-9785-9F35EEA388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8B2225E-205B-40DB-A05C-2B5B100C3F5D}" type="datetimeFigureOut">
              <a:rPr lang="pt-BR" altLang="pt-BR"/>
              <a:pPr/>
              <a:t>13/06/2019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0CCFFE-EB36-465B-825C-00D62301B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587435-3C52-4249-B589-0EDDF3968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8E7C84A-3684-47C1-9F91-E0FDAC0C4A99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191342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24DE27C-BE1F-4701-B8E1-3D61F312CF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34D8261-59FB-49AF-A71D-BD544BA3D09B}" type="datetimeFigureOut">
              <a:rPr lang="pt-BR" altLang="pt-BR"/>
              <a:pPr/>
              <a:t>13/06/2019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6BBAE0-5024-41F2-8EB2-BD82BDB1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402DC6-85BF-43C6-BE52-FD9E4644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56C9AF9-9131-4CDA-8D41-4A709F2BFB07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8417062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B8C6681-B2FF-4CA9-AB72-C0380A89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762FF00-5654-48DC-9250-4ABFF24E194E}" type="datetimeFigureOut">
              <a:rPr lang="pt-BR" altLang="pt-BR"/>
              <a:pPr/>
              <a:t>13/06/2019</a:t>
            </a:fld>
            <a:endParaRPr lang="pt-BR" alt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259E290-526E-4C65-880C-11A40414A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0356498-9438-49B9-9021-1FBFED77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64DCAA3-399E-460D-89E2-178561AD9C58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4024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553768B-A307-4EE8-A133-329E0E49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887D8F90-5DC3-4B01-AA85-8D1B4FF3BDFC}" type="datetimeFigureOut">
              <a:rPr lang="pt-BR" altLang="pt-BR"/>
              <a:pPr/>
              <a:t>13/06/2019</a:t>
            </a:fld>
            <a:endParaRPr lang="pt-BR" alt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6BBD0B8-D003-48BF-B746-5861341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C4366B-C4CE-4D77-A75C-A36468E79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FB74E16-9A37-4AAD-9A9D-0BBB47E15E0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98750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493148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A629765-A2C9-4032-B64A-9037297AF1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D7B6672-5BCC-4D02-8CC8-AB7AB402E6C8}" type="datetimeFigureOut">
              <a:rPr lang="pt-BR" altLang="pt-BR"/>
              <a:pPr/>
              <a:t>13/06/2019</a:t>
            </a:fld>
            <a:endParaRPr lang="pt-BR" alt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FBE2AA3-F127-41C7-A9B0-E6BB52BF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663E028-2438-462E-8050-864039F68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F78F714-7120-4BD0-A40A-F955C9FD73D1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282483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A8CFB2B-C4E5-4D45-A288-C90E278712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0B1FEA2-66F9-4CC5-B36B-7E1C073D44CF}" type="datetimeFigureOut">
              <a:rPr lang="pt-BR" altLang="pt-BR"/>
              <a:pPr/>
              <a:t>13/06/2019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8079B3A-EC83-4996-B23A-117D2A3D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798CB3-4371-4D58-836F-C3C3955C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3DB635C-FBE8-4733-8E22-A2A9E0FCBC4E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3111106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C6C9FA-4217-4D59-81DE-01B210CED8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916FB887-7228-4ADB-BF32-4D902DB0F622}" type="datetimeFigureOut">
              <a:rPr lang="pt-BR" altLang="pt-BR"/>
              <a:pPr/>
              <a:t>13/06/2019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A2BD9D7-8200-47D1-ABCF-39CD0321C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04FF6AE-9ED9-4797-BCB9-19A8DC54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DD5E842-DFDE-47E6-8096-CB80200768D5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2957683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36E05C-6159-4162-8112-7B78DF41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4F7C4CC-7E14-4F17-9156-99A4178BE038}" type="datetimeFigureOut">
              <a:rPr lang="pt-BR" altLang="pt-BR"/>
              <a:pPr/>
              <a:t>13/06/2019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55C63C-2A54-4CD3-8960-AD9DEFD7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08FC47-6846-4A08-B3D7-097952AC8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BFF9A454-710C-4F5F-A06C-D367198E8D6B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2214983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B861CD-0250-4ABE-B9B6-B94DBB24EC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BA4DD656-082C-40B7-B404-CF4439E2EA05}" type="datetimeFigureOut">
              <a:rPr lang="pt-BR" altLang="pt-BR"/>
              <a:pPr/>
              <a:t>13/06/2019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FC91D3F-20F9-457A-ABB5-0305D6090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7E78ED-0EB4-4B7A-89A1-CAF4A8173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441FB8A-105B-403C-AE06-249058C7674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202200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426829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250826" y="1168004"/>
            <a:ext cx="4244975" cy="34016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1" y="1168004"/>
            <a:ext cx="4244975" cy="34016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83356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177434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4165819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6767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207516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4276433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506095B9-F741-49EC-AB44-754324CB115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50825" y="361950"/>
            <a:ext cx="5689600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estilo do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B56E87AF-819C-415D-9072-BBF74CC7394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50825" y="1168400"/>
            <a:ext cx="8642350" cy="340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145C2D30-6404-4724-9865-25E00F556D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4875213"/>
            <a:ext cx="3995737" cy="309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buClr>
                <a:srgbClr val="FFFFFF"/>
              </a:buClr>
            </a:pPr>
            <a:r>
              <a:rPr lang="pt-BR" altLang="pt-BR" sz="1400">
                <a:solidFill>
                  <a:srgbClr val="FFFFFF"/>
                </a:solidFill>
                <a:latin typeface="Calibri" panose="020F0502020204030204" pitchFamily="34" charset="0"/>
              </a:rPr>
              <a:t>Globalcode – O</a:t>
            </a:r>
            <a:r>
              <a:rPr lang="pt-BR" altLang="pt-BR" sz="1400">
                <a:solidFill>
                  <a:srgbClr val="FFFFFF"/>
                </a:solidFill>
                <a:latin typeface="EurostileT" pitchFamily="34" charset="0"/>
              </a:rPr>
              <a:t>pen4education</a:t>
            </a:r>
          </a:p>
        </p:txBody>
      </p:sp>
      <p:grpSp>
        <p:nvGrpSpPr>
          <p:cNvPr id="1029" name="Group 56">
            <a:extLst>
              <a:ext uri="{FF2B5EF4-FFF2-40B4-BE49-F238E27FC236}">
                <a16:creationId xmlns:a16="http://schemas.microsoft.com/office/drawing/2014/main" id="{9D92E45C-6FB2-43A0-B0A5-3CD370A49EB2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50350" cy="215900"/>
            <a:chOff x="0" y="0"/>
            <a:chExt cx="5764" cy="181"/>
          </a:xfrm>
        </p:grpSpPr>
        <p:sp>
          <p:nvSpPr>
            <p:cNvPr id="1038" name="Rectangle 57">
              <a:extLst>
                <a:ext uri="{FF2B5EF4-FFF2-40B4-BE49-F238E27FC236}">
                  <a16:creationId xmlns:a16="http://schemas.microsoft.com/office/drawing/2014/main" id="{7863612C-1601-440A-8223-1B79A8D5B7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9" name="Rectangle 58">
              <a:extLst>
                <a:ext uri="{FF2B5EF4-FFF2-40B4-BE49-F238E27FC236}">
                  <a16:creationId xmlns:a16="http://schemas.microsoft.com/office/drawing/2014/main" id="{93AEEAB5-1C6F-4E40-8A75-A9BCBB187E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040" name="Rectangle 59">
              <a:extLst>
                <a:ext uri="{FF2B5EF4-FFF2-40B4-BE49-F238E27FC236}">
                  <a16:creationId xmlns:a16="http://schemas.microsoft.com/office/drawing/2014/main" id="{6B4461FA-14AD-4DB2-AE10-4252ECDD5C9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1" name="Rectangle 60">
              <a:extLst>
                <a:ext uri="{FF2B5EF4-FFF2-40B4-BE49-F238E27FC236}">
                  <a16:creationId xmlns:a16="http://schemas.microsoft.com/office/drawing/2014/main" id="{EF7C4D69-BA8A-4F7F-9D62-5D0433E565D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2" name="Rectangle 61">
              <a:extLst>
                <a:ext uri="{FF2B5EF4-FFF2-40B4-BE49-F238E27FC236}">
                  <a16:creationId xmlns:a16="http://schemas.microsoft.com/office/drawing/2014/main" id="{CC32798B-CB36-4E8A-9A9F-FEBFCA65B53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3" name="Rectangle 62">
              <a:extLst>
                <a:ext uri="{FF2B5EF4-FFF2-40B4-BE49-F238E27FC236}">
                  <a16:creationId xmlns:a16="http://schemas.microsoft.com/office/drawing/2014/main" id="{E2EBD2F1-4EEC-4DA4-99CC-CF2EA9F550F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030" name="Group 63">
            <a:extLst>
              <a:ext uri="{FF2B5EF4-FFF2-40B4-BE49-F238E27FC236}">
                <a16:creationId xmlns:a16="http://schemas.microsoft.com/office/drawing/2014/main" id="{35531683-CB16-4022-8B1C-405ECFE404C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6350" y="5056188"/>
            <a:ext cx="9150350" cy="87312"/>
            <a:chOff x="0" y="0"/>
            <a:chExt cx="5764" cy="181"/>
          </a:xfrm>
        </p:grpSpPr>
        <p:sp>
          <p:nvSpPr>
            <p:cNvPr id="1032" name="Rectangle 64">
              <a:extLst>
                <a:ext uri="{FF2B5EF4-FFF2-40B4-BE49-F238E27FC236}">
                  <a16:creationId xmlns:a16="http://schemas.microsoft.com/office/drawing/2014/main" id="{4FBCD51E-E4D2-43D8-8E4E-41B218FE009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3" name="Rectangle 65">
              <a:extLst>
                <a:ext uri="{FF2B5EF4-FFF2-40B4-BE49-F238E27FC236}">
                  <a16:creationId xmlns:a16="http://schemas.microsoft.com/office/drawing/2014/main" id="{B28CA91E-3F10-416B-A4C1-7DDE393BBE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034" name="Rectangle 66">
              <a:extLst>
                <a:ext uri="{FF2B5EF4-FFF2-40B4-BE49-F238E27FC236}">
                  <a16:creationId xmlns:a16="http://schemas.microsoft.com/office/drawing/2014/main" id="{C389E8D1-A113-48BF-B814-DA2BCD80897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5" name="Rectangle 67">
              <a:extLst>
                <a:ext uri="{FF2B5EF4-FFF2-40B4-BE49-F238E27FC236}">
                  <a16:creationId xmlns:a16="http://schemas.microsoft.com/office/drawing/2014/main" id="{3E94E29E-6B48-4ED9-A3D0-41380DA3F3E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6" name="Rectangle 68">
              <a:extLst>
                <a:ext uri="{FF2B5EF4-FFF2-40B4-BE49-F238E27FC236}">
                  <a16:creationId xmlns:a16="http://schemas.microsoft.com/office/drawing/2014/main" id="{7BFE3AB3-8818-4FEC-AD14-08AACBE896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7" name="Rectangle 69">
              <a:extLst>
                <a:ext uri="{FF2B5EF4-FFF2-40B4-BE49-F238E27FC236}">
                  <a16:creationId xmlns:a16="http://schemas.microsoft.com/office/drawing/2014/main" id="{42CDC3C4-FBEE-458D-80FA-DB61626A4F6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pic>
        <p:nvPicPr>
          <p:cNvPr id="1031" name="Picture 21" descr="I:\TDC2017\Logos\TDC2017\logo-tdc-horizontal-A4.emf">
            <a:extLst>
              <a:ext uri="{FF2B5EF4-FFF2-40B4-BE49-F238E27FC236}">
                <a16:creationId xmlns:a16="http://schemas.microsoft.com/office/drawing/2014/main" id="{227317F5-8C2E-4135-A198-E3D3542825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875" y="287338"/>
            <a:ext cx="247650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03" r:id="rId1"/>
    <p:sldLayoutId id="2147483993" r:id="rId2"/>
    <p:sldLayoutId id="2147483994" r:id="rId3"/>
    <p:sldLayoutId id="2147483995" r:id="rId4"/>
    <p:sldLayoutId id="2147483996" r:id="rId5"/>
    <p:sldLayoutId id="2147483997" r:id="rId6"/>
    <p:sldLayoutId id="2147483998" r:id="rId7"/>
    <p:sldLayoutId id="2147483999" r:id="rId8"/>
    <p:sldLayoutId id="2147484000" r:id="rId9"/>
    <p:sldLayoutId id="2147484001" r:id="rId10"/>
    <p:sldLayoutId id="2147484002" r:id="rId11"/>
    <p:sldLayoutId id="2147484015" r:id="rId12"/>
    <p:sldLayoutId id="2147484016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sz="28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6"/>
        </a:buBlip>
        <a:defRPr sz="24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sz="20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6"/>
        </a:buBlip>
        <a:defRPr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i="1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05" r:id="rId2"/>
    <p:sldLayoutId id="2147484006" r:id="rId3"/>
    <p:sldLayoutId id="2147484007" r:id="rId4"/>
    <p:sldLayoutId id="2147484008" r:id="rId5"/>
    <p:sldLayoutId id="2147484009" r:id="rId6"/>
    <p:sldLayoutId id="2147484010" r:id="rId7"/>
    <p:sldLayoutId id="2147484011" r:id="rId8"/>
    <p:sldLayoutId id="2147484012" r:id="rId9"/>
    <p:sldLayoutId id="2147484013" r:id="rId10"/>
    <p:sldLayoutId id="214748401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hyperlink" Target="http://www.linkedin.com/in/fabricioveronez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990400-D1E5-4A4A-8963-B4C09FFC83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TRILHA .NET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F7760BA-DA87-224F-A996-6CE0239A01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51720" y="2571750"/>
            <a:ext cx="6246396" cy="858149"/>
          </a:xfrm>
        </p:spPr>
        <p:txBody>
          <a:bodyPr/>
          <a:lstStyle/>
          <a:p>
            <a:pPr algn="ctr"/>
            <a:r>
              <a:rPr lang="pt-BR" sz="2475" dirty="0"/>
              <a:t>Implementando Métricas e </a:t>
            </a:r>
            <a:r>
              <a:rPr lang="pt-BR" sz="2475" dirty="0" err="1"/>
              <a:t>Healthcheck</a:t>
            </a:r>
            <a:r>
              <a:rPr lang="pt-BR" sz="2475" dirty="0"/>
              <a:t> em aplicações .NET</a:t>
            </a:r>
          </a:p>
        </p:txBody>
      </p:sp>
      <p:pic>
        <p:nvPicPr>
          <p:cNvPr id="8" name="Espaço Reservado para Imagem 7">
            <a:extLst>
              <a:ext uri="{FF2B5EF4-FFF2-40B4-BE49-F238E27FC236}">
                <a16:creationId xmlns:a16="http://schemas.microsoft.com/office/drawing/2014/main" id="{84078DB5-2B55-A44C-A5E7-E941B4784E6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5826" y="2749728"/>
            <a:ext cx="1442197" cy="1442197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3D50F6D-4295-4DB0-92BD-EF9F5BA26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872" y="3075806"/>
            <a:ext cx="3073661" cy="172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47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D0EA8B0E-4EB2-4E22-9F96-90E54936B6A8}"/>
              </a:ext>
            </a:extLst>
          </p:cNvPr>
          <p:cNvSpPr txBox="1">
            <a:spLocks/>
          </p:cNvSpPr>
          <p:nvPr/>
        </p:nvSpPr>
        <p:spPr>
          <a:xfrm>
            <a:off x="2555776" y="1647390"/>
            <a:ext cx="6104039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Open </a:t>
            </a:r>
            <a:r>
              <a:rPr lang="pt-BR" dirty="0" err="1"/>
              <a:t>Source</a:t>
            </a:r>
            <a:endParaRPr lang="pt-BR" dirty="0"/>
          </a:p>
          <a:p>
            <a:r>
              <a:rPr lang="pt-BR" dirty="0"/>
              <a:t>.NET Core e .NET Full</a:t>
            </a:r>
          </a:p>
          <a:p>
            <a:r>
              <a:rPr lang="pt-BR" dirty="0"/>
              <a:t>Abstração da base de dados</a:t>
            </a:r>
          </a:p>
          <a:p>
            <a:r>
              <a:rPr lang="pt-BR" dirty="0"/>
              <a:t>Otimização do envio das métricas</a:t>
            </a:r>
          </a:p>
          <a:p>
            <a:r>
              <a:rPr lang="pt-BR" dirty="0"/>
              <a:t>Middlewares para aplicações ASP.NET Core</a:t>
            </a:r>
          </a:p>
          <a:p>
            <a:r>
              <a:rPr lang="pt-BR" dirty="0"/>
              <a:t>Possibilidade de criar suas próprias métricas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A7EAC4A-3ACB-4F2A-BB47-36AC43018F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067694"/>
            <a:ext cx="1646312" cy="1646312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7D9CF631-AA85-4CDE-9227-22D430979F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9880" y="686541"/>
            <a:ext cx="2664296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Collector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49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376B7A98-B7A6-4595-9EEA-AD5D7DFA9ABE}"/>
              </a:ext>
            </a:extLst>
          </p:cNvPr>
          <p:cNvSpPr txBox="1">
            <a:spLocks/>
          </p:cNvSpPr>
          <p:nvPr/>
        </p:nvSpPr>
        <p:spPr>
          <a:xfrm>
            <a:off x="3131840" y="2205818"/>
            <a:ext cx="4608512" cy="1368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Dados dimensionais</a:t>
            </a:r>
          </a:p>
          <a:p>
            <a:r>
              <a:rPr lang="pt-BR" dirty="0"/>
              <a:t>Múltiplas formas de visualização</a:t>
            </a:r>
          </a:p>
          <a:p>
            <a:r>
              <a:rPr lang="pt-BR" dirty="0"/>
              <a:t>Configuração de alertas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0B3329A-0EB5-4DFE-94DB-43B32AF32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7" y="1851669"/>
            <a:ext cx="2095500" cy="2076450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74337CF4-7F83-46E4-9EB4-273D2105D2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9067" y="771550"/>
            <a:ext cx="332224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Data Storage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74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DE60B074-47C7-4000-87D5-40391D6C8E53}"/>
              </a:ext>
            </a:extLst>
          </p:cNvPr>
          <p:cNvSpPr txBox="1">
            <a:spLocks/>
          </p:cNvSpPr>
          <p:nvPr/>
        </p:nvSpPr>
        <p:spPr>
          <a:xfrm>
            <a:off x="3059832" y="1707654"/>
            <a:ext cx="4032448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Open </a:t>
            </a:r>
            <a:r>
              <a:rPr lang="pt-BR" dirty="0" err="1"/>
              <a:t>Source</a:t>
            </a:r>
            <a:endParaRPr lang="pt-BR" dirty="0"/>
          </a:p>
          <a:p>
            <a:r>
              <a:rPr lang="pt-BR" dirty="0"/>
              <a:t>Multiplataforma</a:t>
            </a:r>
          </a:p>
          <a:p>
            <a:r>
              <a:rPr lang="pt-BR" dirty="0"/>
              <a:t>Múltiplas bases de dados</a:t>
            </a:r>
          </a:p>
          <a:p>
            <a:r>
              <a:rPr lang="pt-BR" dirty="0"/>
              <a:t>Alertas</a:t>
            </a:r>
          </a:p>
          <a:p>
            <a:r>
              <a:rPr lang="pt-BR" dirty="0"/>
              <a:t>Extensível através de plugins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E186071-B381-45B6-8914-A5F22704F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47614"/>
            <a:ext cx="2700300" cy="2700300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6739071D-E16C-48F6-944D-1ECFDF227C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9067" y="771550"/>
            <a:ext cx="332224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Dashboard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76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2;p16">
            <a:extLst>
              <a:ext uri="{FF2B5EF4-FFF2-40B4-BE49-F238E27FC236}">
                <a16:creationId xmlns:a16="http://schemas.microsoft.com/office/drawing/2014/main" id="{40ADA40C-51FC-4B51-9A6D-B1E9025292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19672" y="771550"/>
            <a:ext cx="625998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Fluxo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DC2854D-FB04-431F-B3BB-2061EE718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679" y="2505518"/>
            <a:ext cx="725714" cy="72571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B4827CF-8D8C-4C79-9E2A-226E442A6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218" y="2455578"/>
            <a:ext cx="1266373" cy="77565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79EADBA-86DB-4C2D-9C5F-AE347F7FB1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101" y="2427734"/>
            <a:ext cx="716246" cy="77852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89D9DB5-F1CF-4655-A56B-45A9D68A25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3608" y="2427734"/>
            <a:ext cx="1146528" cy="1146528"/>
          </a:xfrm>
          <a:prstGeom prst="rect">
            <a:avLst/>
          </a:prstGeom>
        </p:spPr>
      </p:pic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72584825-C65A-416E-8B8D-3F9ADD677522}"/>
              </a:ext>
            </a:extLst>
          </p:cNvPr>
          <p:cNvSpPr/>
          <p:nvPr/>
        </p:nvSpPr>
        <p:spPr>
          <a:xfrm rot="10800000">
            <a:off x="4174908" y="2816998"/>
            <a:ext cx="935510" cy="134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1F2E525D-44C8-4FB6-BF30-020B09268AD8}"/>
              </a:ext>
            </a:extLst>
          </p:cNvPr>
          <p:cNvSpPr/>
          <p:nvPr/>
        </p:nvSpPr>
        <p:spPr>
          <a:xfrm>
            <a:off x="2232471" y="2816998"/>
            <a:ext cx="777995" cy="1569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2157DEAE-E160-4649-8DE0-2D7EA30FDCF8}"/>
              </a:ext>
            </a:extLst>
          </p:cNvPr>
          <p:cNvSpPr/>
          <p:nvPr/>
        </p:nvSpPr>
        <p:spPr>
          <a:xfrm rot="10800000">
            <a:off x="6345175" y="2816998"/>
            <a:ext cx="843591" cy="1669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92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DE0B06-1963-4A62-B45D-33EC75687E7B}"/>
              </a:ext>
            </a:extLst>
          </p:cNvPr>
          <p:cNvSpPr txBox="1"/>
          <p:nvPr/>
        </p:nvSpPr>
        <p:spPr>
          <a:xfrm>
            <a:off x="3050589" y="1910030"/>
            <a:ext cx="30428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Roboto" panose="02000000000000000000" pitchFamily="2" charset="0"/>
                <a:ea typeface="Roboto" panose="02000000000000000000" pitchFamily="2" charset="0"/>
              </a:rPr>
              <a:t>DEMO</a:t>
            </a:r>
            <a:endParaRPr lang="pt-BR" sz="8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286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DE0B06-1963-4A62-B45D-33EC75687E7B}"/>
              </a:ext>
            </a:extLst>
          </p:cNvPr>
          <p:cNvSpPr txBox="1"/>
          <p:nvPr/>
        </p:nvSpPr>
        <p:spPr>
          <a:xfrm>
            <a:off x="1043608" y="915566"/>
            <a:ext cx="6552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>
                <a:latin typeface="Roboto" panose="02000000000000000000" pitchFamily="2" charset="0"/>
                <a:ea typeface="Roboto" panose="02000000000000000000" pitchFamily="2" charset="0"/>
              </a:rPr>
              <a:t>Quer</a:t>
            </a:r>
            <a:r>
              <a:rPr lang="en-US" sz="5400" dirty="0">
                <a:latin typeface="Roboto" panose="02000000000000000000" pitchFamily="2" charset="0"/>
                <a:ea typeface="Roboto" panose="02000000000000000000" pitchFamily="2" charset="0"/>
              </a:rPr>
              <a:t> saber </a:t>
            </a:r>
            <a:r>
              <a:rPr lang="en-US" sz="5400" dirty="0" err="1">
                <a:latin typeface="Roboto" panose="02000000000000000000" pitchFamily="2" charset="0"/>
                <a:ea typeface="Roboto" panose="02000000000000000000" pitchFamily="2" charset="0"/>
              </a:rPr>
              <a:t>mais</a:t>
            </a:r>
            <a:r>
              <a:rPr lang="en-US" sz="5400" dirty="0">
                <a:latin typeface="Roboto" panose="02000000000000000000" pitchFamily="2" charset="0"/>
                <a:ea typeface="Roboto" panose="02000000000000000000" pitchFamily="2" charset="0"/>
              </a:rPr>
              <a:t> ?</a:t>
            </a:r>
            <a:endParaRPr lang="pt-BR" sz="5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388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52;p13">
            <a:extLst>
              <a:ext uri="{FF2B5EF4-FFF2-40B4-BE49-F238E27FC236}">
                <a16:creationId xmlns:a16="http://schemas.microsoft.com/office/drawing/2014/main" id="{6F7AF68C-AC8E-4525-A511-28432AEC69EE}"/>
              </a:ext>
            </a:extLst>
          </p:cNvPr>
          <p:cNvSpPr txBox="1">
            <a:spLocks/>
          </p:cNvSpPr>
          <p:nvPr/>
        </p:nvSpPr>
        <p:spPr>
          <a:xfrm>
            <a:off x="3344443" y="404317"/>
            <a:ext cx="5496362" cy="1502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pt-BR" sz="4000" b="1" kern="0" spc="-38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rPr>
              <a:t>Fabrício Veronez</a:t>
            </a:r>
          </a:p>
          <a:p>
            <a:pPr marL="0" indent="0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None/>
            </a:pPr>
            <a:r>
              <a:rPr lang="pt-BR" sz="2400" kern="0" spc="-38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rPr>
              <a:t>Arquiteto de Software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01EBD36-96B2-4788-8072-3B05F9B6E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695" y="3916975"/>
            <a:ext cx="2494319" cy="854875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5B6B1B54-45F2-458F-A4E3-1677B9854708}"/>
              </a:ext>
            </a:extLst>
          </p:cNvPr>
          <p:cNvSpPr txBox="1"/>
          <p:nvPr/>
        </p:nvSpPr>
        <p:spPr>
          <a:xfrm>
            <a:off x="3284002" y="3636527"/>
            <a:ext cx="5617243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000" spc="-38" dirty="0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YouTube – Fabricio Veronez</a:t>
            </a:r>
          </a:p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000" spc="-38" dirty="0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Email - fabricioveronez@gmail.com</a:t>
            </a:r>
          </a:p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000" spc="-38" dirty="0" err="1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Linkedin</a:t>
            </a:r>
            <a:r>
              <a:rPr lang="en-US" sz="2000" spc="-38" dirty="0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 - </a:t>
            </a:r>
            <a:r>
              <a:rPr lang="en-US" sz="2000" spc="-38" dirty="0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  <a:hlinkClick r:id="rId4"/>
              </a:rPr>
              <a:t>http://www.linkedin.com/in/fabricioveronez</a:t>
            </a:r>
            <a:endParaRPr lang="en-US" sz="2000" spc="-38" dirty="0">
              <a:solidFill>
                <a:schemeClr val="tx1">
                  <a:lumMod val="85000"/>
                  <a:lumOff val="15000"/>
                </a:schemeClr>
              </a:solidFill>
              <a:ea typeface="Roboto" panose="02000000000000000000" pitchFamily="2" charset="0"/>
            </a:endParaRPr>
          </a:p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000" spc="-38" dirty="0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Telegram - </a:t>
            </a:r>
            <a:r>
              <a:rPr lang="en-US" sz="2000" spc="-38" dirty="0" err="1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fabricioveronez</a:t>
            </a:r>
            <a:endParaRPr lang="en-US" sz="2000" spc="-38" dirty="0">
              <a:solidFill>
                <a:schemeClr val="tx1">
                  <a:lumMod val="85000"/>
                  <a:lumOff val="15000"/>
                </a:schemeClr>
              </a:solidFill>
              <a:ea typeface="Roboto" panose="02000000000000000000" pitchFamily="2" charset="0"/>
            </a:endParaRPr>
          </a:p>
          <a:p>
            <a:endParaRPr lang="en-US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6F28A1DA-F466-4FD8-ADE8-41F8189473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528" y="1347748"/>
            <a:ext cx="2127461" cy="2127461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C4F7B728-3444-4792-BCE0-7808BB71FC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9872" y="813767"/>
            <a:ext cx="3482360" cy="1957871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5D202FDF-25B8-46B8-9C5C-FA8F5B0134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9872" y="2411478"/>
            <a:ext cx="2533358" cy="63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183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122ACCF5-2A43-4B6B-AB14-8CD1B1BCA8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12910" y="725716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Tópicos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Google Shape;373;p16">
            <a:extLst>
              <a:ext uri="{FF2B5EF4-FFF2-40B4-BE49-F238E27FC236}">
                <a16:creationId xmlns:a16="http://schemas.microsoft.com/office/drawing/2014/main" id="{F12FDEF1-CF3C-4A4E-8231-4D79B6CA916C}"/>
              </a:ext>
            </a:extLst>
          </p:cNvPr>
          <p:cNvSpPr txBox="1">
            <a:spLocks/>
          </p:cNvSpPr>
          <p:nvPr/>
        </p:nvSpPr>
        <p:spPr bwMode="auto">
          <a:xfrm>
            <a:off x="1912910" y="1551124"/>
            <a:ext cx="494430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Métricas</a:t>
            </a:r>
            <a:endParaRPr lang="en-US" kern="0" dirty="0">
              <a:ea typeface="Roboto" panose="02000000000000000000" pitchFamily="2" charset="0"/>
            </a:endParaRP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Healthcheck</a:t>
            </a:r>
            <a:endParaRPr lang="en-US" sz="2000" kern="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Persistência</a:t>
            </a: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 dos dados</a:t>
            </a: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Dashboard</a:t>
            </a: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657366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FC612D8-C9DC-4244-B4F5-17AE6EA46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644" y="1059582"/>
            <a:ext cx="6408712" cy="387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55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2;p16">
            <a:extLst>
              <a:ext uri="{FF2B5EF4-FFF2-40B4-BE49-F238E27FC236}">
                <a16:creationId xmlns:a16="http://schemas.microsoft.com/office/drawing/2014/main" id="{3B1FD2D5-E750-4751-AE83-FC6331B654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82650" y="654550"/>
            <a:ext cx="5328592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Exemplos</a:t>
            </a: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 de </a:t>
            </a:r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Métricas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4010C6C5-3DCB-45D3-83F9-3B81B929076F}"/>
              </a:ext>
            </a:extLst>
          </p:cNvPr>
          <p:cNvSpPr txBox="1">
            <a:spLocks/>
          </p:cNvSpPr>
          <p:nvPr/>
        </p:nvSpPr>
        <p:spPr bwMode="auto">
          <a:xfrm>
            <a:off x="683568" y="1563638"/>
            <a:ext cx="4009743" cy="260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139700" indent="0">
              <a:buFont typeface="Arial" panose="020B0604020202020204" pitchFamily="34" charset="0"/>
              <a:buNone/>
            </a:pPr>
            <a:r>
              <a:rPr lang="pt-BR" sz="2000" b="1" kern="0" dirty="0">
                <a:latin typeface="Roboto" panose="02000000000000000000" pitchFamily="2" charset="0"/>
                <a:ea typeface="Roboto" panose="02000000000000000000" pitchFamily="2" charset="0"/>
              </a:rPr>
              <a:t>Métricas do Sistema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Quantidades de requisições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Quantidade de erros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Consumo de recursos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APIs mais acessadas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Tempo de acesso a um recurso</a:t>
            </a:r>
            <a:endParaRPr lang="pt-BR" kern="0" dirty="0"/>
          </a:p>
        </p:txBody>
      </p:sp>
      <p:sp>
        <p:nvSpPr>
          <p:cNvPr id="4" name="Google Shape;373;p16">
            <a:extLst>
              <a:ext uri="{FF2B5EF4-FFF2-40B4-BE49-F238E27FC236}">
                <a16:creationId xmlns:a16="http://schemas.microsoft.com/office/drawing/2014/main" id="{9279682A-50E7-487D-92FE-764AD5843223}"/>
              </a:ext>
            </a:extLst>
          </p:cNvPr>
          <p:cNvSpPr txBox="1">
            <a:spLocks/>
          </p:cNvSpPr>
          <p:nvPr/>
        </p:nvSpPr>
        <p:spPr>
          <a:xfrm>
            <a:off x="4506371" y="1563637"/>
            <a:ext cx="4009743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139700" indent="0" eaLnBrk="0" hangingPunct="0">
              <a:spcBef>
                <a:spcPct val="20000"/>
              </a:spcBef>
              <a:buFont typeface="Arial" panose="020B0604020202020204" pitchFamily="34" charset="0"/>
              <a:buNone/>
              <a:defRPr sz="2000" b="1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Métricas de Negócio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Usuários acessando a aplicação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Boletos emitidos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Compras de um produto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8653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72;p16">
            <a:extLst>
              <a:ext uri="{FF2B5EF4-FFF2-40B4-BE49-F238E27FC236}">
                <a16:creationId xmlns:a16="http://schemas.microsoft.com/office/drawing/2014/main" id="{C762BCCE-C9A3-49FD-AE01-09BC7B9126DA}"/>
              </a:ext>
            </a:extLst>
          </p:cNvPr>
          <p:cNvSpPr txBox="1">
            <a:spLocks/>
          </p:cNvSpPr>
          <p:nvPr/>
        </p:nvSpPr>
        <p:spPr>
          <a:xfrm>
            <a:off x="4529470" y="627534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sz="4000" b="1" kern="0" dirty="0" err="1">
                <a:latin typeface="Roboto" panose="02000000000000000000" pitchFamily="2" charset="0"/>
                <a:ea typeface="Roboto" panose="02000000000000000000" pitchFamily="2" charset="0"/>
              </a:rPr>
              <a:t>Healthcheck</a:t>
            </a:r>
            <a:endParaRPr lang="en-US" sz="4000" b="1" kern="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Google Shape;373;p16">
            <a:extLst>
              <a:ext uri="{FF2B5EF4-FFF2-40B4-BE49-F238E27FC236}">
                <a16:creationId xmlns:a16="http://schemas.microsoft.com/office/drawing/2014/main" id="{599A8C45-F7D8-4413-B963-C3FBEE6010DF}"/>
              </a:ext>
            </a:extLst>
          </p:cNvPr>
          <p:cNvSpPr txBox="1">
            <a:spLocks/>
          </p:cNvSpPr>
          <p:nvPr/>
        </p:nvSpPr>
        <p:spPr bwMode="auto">
          <a:xfrm>
            <a:off x="3851920" y="1563638"/>
            <a:ext cx="494430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Testar a saúde da sua aplicação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Testar os serviços e recursos que a aplicação depende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Pode ter o status de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Healthy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degraded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unhealthy</a:t>
            </a:r>
            <a:endParaRPr lang="pt-BR" kern="0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1EFAA517-79EA-4B8E-AC79-A44A00CB9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563638"/>
            <a:ext cx="3096344" cy="183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17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4365148-090D-4F85-833D-2DC57D68C109}"/>
              </a:ext>
            </a:extLst>
          </p:cNvPr>
          <p:cNvSpPr txBox="1"/>
          <p:nvPr/>
        </p:nvSpPr>
        <p:spPr>
          <a:xfrm>
            <a:off x="791580" y="1203598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APM - Application Performance Management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4022465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DE0B06-1963-4A62-B45D-33EC75687E7B}"/>
              </a:ext>
            </a:extLst>
          </p:cNvPr>
          <p:cNvSpPr txBox="1"/>
          <p:nvPr/>
        </p:nvSpPr>
        <p:spPr>
          <a:xfrm>
            <a:off x="1835696" y="1635646"/>
            <a:ext cx="478528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latin typeface="Roboto" panose="02000000000000000000" pitchFamily="2" charset="0"/>
                <a:ea typeface="Roboto" panose="02000000000000000000" pitchFamily="2" charset="0"/>
              </a:rPr>
              <a:t>100% </a:t>
            </a:r>
            <a:br>
              <a:rPr lang="en-US" sz="66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6600" dirty="0" err="1">
                <a:latin typeface="Roboto" panose="02000000000000000000" pitchFamily="2" charset="0"/>
                <a:ea typeface="Roboto" panose="02000000000000000000" pitchFamily="2" charset="0"/>
              </a:rPr>
              <a:t>OpenSource</a:t>
            </a:r>
            <a:endParaRPr lang="pt-BR" sz="6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986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122ACCF5-2A43-4B6B-AB14-8CD1B1BCA8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59632" y="905824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Componentes</a:t>
            </a: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Google Shape;373;p16">
            <a:extLst>
              <a:ext uri="{FF2B5EF4-FFF2-40B4-BE49-F238E27FC236}">
                <a16:creationId xmlns:a16="http://schemas.microsoft.com/office/drawing/2014/main" id="{F12FDEF1-CF3C-4A4E-8231-4D79B6CA916C}"/>
              </a:ext>
            </a:extLst>
          </p:cNvPr>
          <p:cNvSpPr txBox="1">
            <a:spLocks/>
          </p:cNvSpPr>
          <p:nvPr/>
        </p:nvSpPr>
        <p:spPr bwMode="auto">
          <a:xfrm>
            <a:off x="1912910" y="1551124"/>
            <a:ext cx="494430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Coletor</a:t>
            </a:r>
            <a:endParaRPr lang="en-US" kern="0" dirty="0">
              <a:ea typeface="Roboto" panose="02000000000000000000" pitchFamily="2" charset="0"/>
            </a:endParaRP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Data Storage</a:t>
            </a: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328381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theme/theme1.xml><?xml version="1.0" encoding="utf-8"?>
<a:theme xmlns:a="http://schemas.openxmlformats.org/drawingml/2006/main" name="modelo_open4education">
  <a:themeElements>
    <a:clrScheme name="modelo_open4education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modelo_open4educatio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odelo_open4education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2026</TotalTime>
  <Words>189</Words>
  <Application>Microsoft Office PowerPoint</Application>
  <PresentationFormat>Apresentação na tela (16:9)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11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15</vt:i4>
      </vt:variant>
    </vt:vector>
  </HeadingPairs>
  <TitlesOfParts>
    <vt:vector size="28" baseType="lpstr">
      <vt:lpstr>Arial</vt:lpstr>
      <vt:lpstr>Calibri</vt:lpstr>
      <vt:lpstr>EurostileT</vt:lpstr>
      <vt:lpstr>Lato</vt:lpstr>
      <vt:lpstr>Roboto</vt:lpstr>
      <vt:lpstr>Roboto Black</vt:lpstr>
      <vt:lpstr>Roboto Condensed</vt:lpstr>
      <vt:lpstr>Roboto Light</vt:lpstr>
      <vt:lpstr>Roboto Medium</vt:lpstr>
      <vt:lpstr>Roboto Thin</vt:lpstr>
      <vt:lpstr>Wingdings</vt:lpstr>
      <vt:lpstr>modelo_open4education</vt:lpstr>
      <vt:lpstr>Personalizar design</vt:lpstr>
      <vt:lpstr>TRILHA .NET</vt:lpstr>
      <vt:lpstr>Apresentação do PowerPoint</vt:lpstr>
      <vt:lpstr>Tópicos</vt:lpstr>
      <vt:lpstr>Apresentação do PowerPoint</vt:lpstr>
      <vt:lpstr>Exemplos de Métricas</vt:lpstr>
      <vt:lpstr>Apresentação do PowerPoint</vt:lpstr>
      <vt:lpstr>Apresentação do PowerPoint</vt:lpstr>
      <vt:lpstr>Apresentação do PowerPoint</vt:lpstr>
      <vt:lpstr>Componentes </vt:lpstr>
      <vt:lpstr>Collector</vt:lpstr>
      <vt:lpstr>Data Storage</vt:lpstr>
      <vt:lpstr>Dashboard</vt:lpstr>
      <vt:lpstr>Fluxo</vt:lpstr>
      <vt:lpstr>Apresentação do PowerPoint</vt:lpstr>
      <vt:lpstr>Apresentação do PowerPoint</vt:lpstr>
    </vt:vector>
  </TitlesOfParts>
  <Company>Globalcode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para Líderes e Gerentes</dc:title>
  <dc:creator>Elaine Quintino da Silva</dc:creator>
  <cp:lastModifiedBy>Fabricio Veronez</cp:lastModifiedBy>
  <cp:revision>130</cp:revision>
  <dcterms:created xsi:type="dcterms:W3CDTF">2008-09-08T18:46:53Z</dcterms:created>
  <dcterms:modified xsi:type="dcterms:W3CDTF">2019-06-14T01:46:09Z</dcterms:modified>
</cp:coreProperties>
</file>

<file path=docProps/thumbnail.jpeg>
</file>